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/>
          <a:lstStyle/>
          <a:p>
            <a:pPr>
              <a:defRPr sz="1200" b="1" strike="noStrike" spc="-1">
                <a:solidFill>
                  <a:srgbClr val="00B050"/>
                </a:solidFill>
                <a:latin typeface="Arial"/>
                <a:ea typeface="DejaVu Sans"/>
              </a:defRPr>
            </a:pPr>
            <a:r>
              <a:rPr lang="ru-RU" sz="1200" b="1" strike="noStrike" spc="-1">
                <a:solidFill>
                  <a:srgbClr val="00B050"/>
                </a:solidFill>
                <a:latin typeface="Arial"/>
                <a:ea typeface="DejaVu Sans"/>
              </a:rPr>
              <a:t>Сельскохозяйственная продукция</a:t>
            </a:r>
          </a:p>
        </c:rich>
      </c:tx>
      <c:layout>
        <c:manualLayout>
          <c:xMode val="edge"/>
          <c:yMode val="edge"/>
          <c:x val="0.15824324324324307"/>
          <c:y val="0.33999433106576021"/>
        </c:manualLayout>
      </c:layout>
      <c:spPr>
        <a:noFill/>
        <a:ln>
          <a:noFill/>
        </a:ln>
      </c:spPr>
    </c:title>
    <c:plotArea>
      <c:layout>
        <c:manualLayout>
          <c:layoutTarget val="inner"/>
          <c:xMode val="edge"/>
          <c:yMode val="edge"/>
          <c:x val="8.0405405405405431E-2"/>
          <c:y val="0.10997732426303904"/>
          <c:w val="0.84837837837837826"/>
          <c:h val="0.88973922902494318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Сельскохозяйственная продукция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</c:spPr>
          <c:dPt>
            <c:idx val="0"/>
            <c:spPr>
              <a:solidFill>
                <a:srgbClr val="DC853E"/>
              </a:solidFill>
              <a:ln>
                <a:noFill/>
              </a:ln>
            </c:spPr>
          </c:dPt>
          <c:dPt>
            <c:idx val="1"/>
            <c:spPr>
              <a:solidFill>
                <a:srgbClr val="F8B590"/>
              </a:solidFill>
              <a:ln>
                <a:noFill/>
              </a:ln>
            </c:spPr>
          </c:dPt>
          <c:val>
            <c:numRef>
              <c:f>0</c:f>
              <c:numCache>
                <c:formatCode>General</c:formatCode>
                <c:ptCount val="2"/>
                <c:pt idx="0">
                  <c:v>0.67500000000000226</c:v>
                </c:pt>
                <c:pt idx="1">
                  <c:v>0.32500000000000012</c:v>
                </c:pt>
              </c:numCache>
            </c:numRef>
          </c:val>
        </c:ser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sideWall>
      <c:spPr>
        <a:noFill/>
        <a:ln w="9360">
          <a:solidFill>
            <a:srgbClr val="878787"/>
          </a:solidFill>
          <a:round/>
        </a:ln>
      </c:spPr>
    </c:sideWall>
    <c:backWall>
      <c:spPr>
        <a:noFill/>
        <a:ln w="9360">
          <a:solidFill>
            <a:srgbClr val="878787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3130630630630632"/>
          <c:y val="2.8555555555555608E-2"/>
          <c:w val="0.65565565565565642"/>
          <c:h val="0.6521111111111112"/>
        </c:manualLayout>
      </c:layout>
      <c:bar3DChart>
        <c:barDir val="bar"/>
        <c:grouping val="percentStacked"/>
        <c:ser>
          <c:idx val="0"/>
          <c:order val="0"/>
          <c:tx>
            <c:strRef>
              <c:f>label 0</c:f>
              <c:strCache>
                <c:ptCount val="1"/>
                <c:pt idx="0">
                  <c:v>Сельскохозяйственные организации</c:v>
                </c:pt>
              </c:strCache>
            </c:strRef>
          </c:tx>
          <c:spPr>
            <a:gradFill>
              <a:gsLst>
                <a:gs pos="0">
                  <a:srgbClr val="95B3D7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000" b="0" i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000" b="0" i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000" b="0" i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000" b="0" i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200" b="1" i="1" strike="noStrike" spc="-1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  <a:endParaRPr lang="ru-RU"/>
              </a:p>
            </c:txPr>
            <c:showVal val="1"/>
            <c:separator>; </c:separator>
          </c:dLbls>
          <c:cat>
            <c:strRef>
              <c:f>categories</c:f>
              <c:strCache>
                <c:ptCount val="4"/>
                <c:pt idx="0">
                  <c:v>Зерновые и зернобобовые культуры</c:v>
                </c:pt>
                <c:pt idx="1">
                  <c:v>Лен-долгунец-волокно</c:v>
                </c:pt>
                <c:pt idx="2">
                  <c:v>Картофель</c:v>
                </c:pt>
                <c:pt idx="3">
                  <c:v>Овощи-всего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85.7</c:v>
                </c:pt>
                <c:pt idx="1">
                  <c:v>73.099999999999994</c:v>
                </c:pt>
                <c:pt idx="2">
                  <c:v>9</c:v>
                </c:pt>
                <c:pt idx="3">
                  <c:v>6.6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Хозяйства населения</c:v>
                </c:pt>
              </c:strCache>
            </c:strRef>
          </c:tx>
          <c:spPr>
            <a:gradFill>
              <a:gsLst>
                <a:gs pos="0">
                  <a:srgbClr val="D99694"/>
                </a:gs>
                <a:gs pos="100000">
                  <a:srgbClr val="CB3D39"/>
                </a:gs>
              </a:gsLst>
              <a:lin ang="16200000"/>
            </a:gradFill>
            <a:ln>
              <a:noFill/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000" b="0" i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</c:dLbl>
            <c:dLbl>
              <c:idx val="1"/>
              <c:delete val="1"/>
            </c:dLbl>
            <c:dLbl>
              <c:idx val="2"/>
              <c:spPr/>
              <c:txPr>
                <a:bodyPr/>
                <a:lstStyle/>
                <a:p>
                  <a:pPr>
                    <a:defRPr sz="1000" b="0" i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000" b="0" i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200" b="1" i="1" strike="noStrike" spc="-1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  <a:endParaRPr lang="ru-RU"/>
              </a:p>
            </c:txPr>
            <c:showVal val="1"/>
            <c:separator>; </c:separator>
          </c:dLbls>
          <c:cat>
            <c:strRef>
              <c:f>categories</c:f>
              <c:strCache>
                <c:ptCount val="4"/>
                <c:pt idx="0">
                  <c:v>Зерновые и зернобобовые культуры</c:v>
                </c:pt>
                <c:pt idx="1">
                  <c:v>Лен-долгунец-волокно</c:v>
                </c:pt>
                <c:pt idx="2">
                  <c:v>Картофель</c:v>
                </c:pt>
                <c:pt idx="3">
                  <c:v>Овощи-всего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0.3000000000000001</c:v>
                </c:pt>
                <c:pt idx="2">
                  <c:v>70</c:v>
                </c:pt>
                <c:pt idx="3">
                  <c:v>87.1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Крестьянские(фермерские) хозяйства и индивидуальные предприниматели</c:v>
                </c:pt>
              </c:strCache>
            </c:strRef>
          </c:tx>
          <c:spPr>
            <a:gradFill>
              <a:gsLst>
                <a:gs pos="0">
                  <a:srgbClr val="C3D69B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</c:spPr>
          <c:dLbls>
            <c:dLbl>
              <c:idx val="3"/>
              <c:spPr/>
              <c:txPr>
                <a:bodyPr/>
                <a:lstStyle/>
                <a:p>
                  <a:pPr>
                    <a:defRPr sz="1000" b="0" i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200" b="1" i="1" strike="noStrike" spc="-1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  <a:endParaRPr lang="ru-RU"/>
              </a:p>
            </c:txPr>
            <c:showVal val="1"/>
            <c:separator>; </c:separator>
          </c:dLbls>
          <c:cat>
            <c:strRef>
              <c:f>categories</c:f>
              <c:strCache>
                <c:ptCount val="4"/>
                <c:pt idx="0">
                  <c:v>Зерновые и зернобобовые культуры</c:v>
                </c:pt>
                <c:pt idx="1">
                  <c:v>Лен-долгунец-волокно</c:v>
                </c:pt>
                <c:pt idx="2">
                  <c:v>Картофель</c:v>
                </c:pt>
                <c:pt idx="3">
                  <c:v>Овощи-всего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14</c:v>
                </c:pt>
                <c:pt idx="1">
                  <c:v>26.9</c:v>
                </c:pt>
                <c:pt idx="2">
                  <c:v>21.1</c:v>
                </c:pt>
                <c:pt idx="3">
                  <c:v>6.3</c:v>
                </c:pt>
              </c:numCache>
            </c:numRef>
          </c:val>
        </c:ser>
        <c:shape val="cylinder"/>
        <c:axId val="75558912"/>
        <c:axId val="75560448"/>
        <c:axId val="0"/>
      </c:bar3DChart>
      <c:catAx>
        <c:axId val="75558912"/>
        <c:scaling>
          <c:orientation val="minMax"/>
        </c:scaling>
        <c:axPos val="l"/>
        <c:numFmt formatCode="[$-419]dd/mm/yyyy" sourceLinked="1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200" b="1" i="1" strike="noStrike" spc="-1">
                <a:solidFill>
                  <a:srgbClr val="000000"/>
                </a:solidFill>
                <a:latin typeface="Times New Roman"/>
                <a:ea typeface="DejaVu Sans"/>
              </a:defRPr>
            </a:pPr>
            <a:endParaRPr lang="ru-RU"/>
          </a:p>
        </c:txPr>
        <c:crossAx val="75560448"/>
        <c:crosses val="autoZero"/>
        <c:auto val="1"/>
        <c:lblAlgn val="ctr"/>
        <c:lblOffset val="100"/>
      </c:catAx>
      <c:valAx>
        <c:axId val="75560448"/>
        <c:scaling>
          <c:orientation val="minMax"/>
        </c:scaling>
        <c:axPos val="b"/>
        <c:numFmt formatCode="0%" sourceLinked="0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200" b="1" i="1" strike="noStrike" spc="-1">
                <a:solidFill>
                  <a:srgbClr val="000000"/>
                </a:solidFill>
                <a:latin typeface="Times New Roman"/>
                <a:ea typeface="DejaVu Sans"/>
              </a:defRPr>
            </a:pPr>
            <a:endParaRPr lang="ru-RU"/>
          </a:p>
        </c:txPr>
        <c:crossAx val="7555891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5.9941377993234596E-2"/>
          <c:y val="0.77873562217104242"/>
          <c:w val="0.88713236159764242"/>
          <c:h val="0.221264377828958"/>
        </c:manualLayout>
      </c:layout>
      <c:spPr>
        <a:noFill/>
        <a:ln>
          <a:noFill/>
        </a:ln>
      </c:spPr>
      <c:txPr>
        <a:bodyPr/>
        <a:lstStyle/>
        <a:p>
          <a:pPr>
            <a:defRPr sz="1200" b="0" strike="noStrike" spc="-1">
              <a:solidFill>
                <a:srgbClr val="000000"/>
              </a:solidFill>
              <a:latin typeface="Times New Roman"/>
              <a:ea typeface="DejaVu Sans"/>
            </a:defRPr>
          </a:pPr>
          <a:endParaRPr lang="ru-RU"/>
        </a:p>
      </c:txPr>
    </c:legend>
    <c:plotVisOnly val="1"/>
    <c:dispBlanksAs val="gap"/>
  </c:chart>
  <c:spPr>
    <a:noFill/>
    <a:ln w="9360"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AB4BA62-C217-421B-9CFD-246EB68C1FD6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640" y="801720"/>
            <a:ext cx="5346360" cy="4009680"/>
          </a:xfrm>
          <a:prstGeom prst="rect">
            <a:avLst/>
          </a:prstGeom>
        </p:spPr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1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4281480" y="10155240"/>
            <a:ext cx="3276000" cy="53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EDAAAC4-EB16-4889-8AB9-7F1D5FA7BD1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 lang="ru-RU" sz="12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83640" y="2061000"/>
            <a:ext cx="7770960" cy="146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8C5B"/>
                </a:solidFill>
                <a:latin typeface="Arial"/>
                <a:ea typeface="DejaVu Sans"/>
              </a:rPr>
              <a:t>СЕЛЬСКОХОЗЯЙСТВЕННАЯ МИКРОПЕРЕПИСЬ 2021 ГОДА </a:t>
            </a:r>
            <a:endParaRPr lang="ru-RU" sz="3600" b="0" strike="noStrike" spc="-1">
              <a:latin typeface="XO Orie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827640" y="620640"/>
            <a:ext cx="73432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Территориальный орган Федеральной службы государственной статистики по Удмуртской Республике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22" name="Picture 3"/>
          <p:cNvPicPr/>
          <p:nvPr/>
        </p:nvPicPr>
        <p:blipFill>
          <a:blip r:embed="rId2" cstate="print"/>
          <a:stretch/>
        </p:blipFill>
        <p:spPr>
          <a:xfrm>
            <a:off x="0" y="3861000"/>
            <a:ext cx="9142560" cy="2205360"/>
          </a:xfrm>
          <a:prstGeom prst="rect">
            <a:avLst/>
          </a:prstGeom>
          <a:ln w="9360">
            <a:noFill/>
          </a:ln>
        </p:spPr>
      </p:pic>
      <p:sp>
        <p:nvSpPr>
          <p:cNvPr id="123" name="CustomShape 3"/>
          <p:cNvSpPr/>
          <p:nvPr/>
        </p:nvSpPr>
        <p:spPr>
          <a:xfrm>
            <a:off x="0" y="6021360"/>
            <a:ext cx="9142560" cy="835200"/>
          </a:xfrm>
          <a:prstGeom prst="rect">
            <a:avLst/>
          </a:prstGeom>
          <a:solidFill>
            <a:srgbClr val="00593A"/>
          </a:solidFill>
          <a:ln>
            <a:solidFill>
              <a:srgbClr val="00593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4"/>
          <p:cNvSpPr/>
          <p:nvPr/>
        </p:nvSpPr>
        <p:spPr>
          <a:xfrm>
            <a:off x="5796000" y="6211800"/>
            <a:ext cx="3238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Руководитель Е. А. Данилов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</p:txBody>
      </p:sp>
      <p:pic>
        <p:nvPicPr>
          <p:cNvPr id="125" name="Содержимое 3" descr="Эмблема.png"/>
          <p:cNvPicPr/>
          <p:nvPr/>
        </p:nvPicPr>
        <p:blipFill>
          <a:blip r:embed="rId3" cstate="print"/>
          <a:stretch/>
        </p:blipFill>
        <p:spPr>
          <a:xfrm>
            <a:off x="323640" y="260640"/>
            <a:ext cx="831600" cy="855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467640" y="1556640"/>
            <a:ext cx="8228160" cy="24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1640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Оперативные итоги: </a:t>
            </a:r>
            <a:endParaRPr lang="ru-RU" sz="1800" b="0" strike="noStrike" spc="-1">
              <a:latin typeface="XO Oriel"/>
            </a:endParaRPr>
          </a:p>
          <a:p>
            <a:pPr marL="514440" indent="-513000">
              <a:lnSpc>
                <a:spcPct val="100000"/>
              </a:lnSpc>
              <a:spcBef>
                <a:spcPts val="360"/>
              </a:spcBef>
              <a:buClr>
                <a:srgbClr val="E49617"/>
              </a:buClr>
              <a:buFont typeface="Arial"/>
              <a:buChar char="•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На основе мониторинга хода проведения СХМП-2021 </a:t>
            </a:r>
            <a:endParaRPr lang="ru-RU" sz="1800" b="0" strike="noStrike" spc="-1">
              <a:latin typeface="XO Oriel"/>
            </a:endParaRPr>
          </a:p>
          <a:p>
            <a:pPr marL="514440" indent="-513000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         (ноябрь 2021 года)</a:t>
            </a:r>
            <a:endParaRPr lang="ru-RU" sz="1800" b="0" strike="noStrike" spc="-1">
              <a:latin typeface="XO Oriel"/>
            </a:endParaRPr>
          </a:p>
          <a:p>
            <a:pPr marL="514440" indent="-513000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Окончательные итоги: </a:t>
            </a:r>
            <a:endParaRPr lang="ru-RU" sz="1800" b="0" strike="noStrike" spc="-1">
              <a:latin typeface="XO Oriel"/>
            </a:endParaRPr>
          </a:p>
          <a:p>
            <a:pPr marL="514440" indent="-513000">
              <a:lnSpc>
                <a:spcPct val="100000"/>
              </a:lnSpc>
              <a:spcBef>
                <a:spcPts val="360"/>
              </a:spcBef>
              <a:buClr>
                <a:srgbClr val="E49617"/>
              </a:buClr>
              <a:buFont typeface="Arial"/>
              <a:buChar char="•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Выпуск сборников, публикация итогов в электронном виде (декабрь 2022 года)</a:t>
            </a:r>
            <a:endParaRPr lang="ru-RU" sz="1800" b="0" strike="noStrike" spc="-1">
              <a:latin typeface="XO Oriel"/>
            </a:endParaRPr>
          </a:p>
          <a:p>
            <a:pPr marL="514440" indent="-513000">
              <a:lnSpc>
                <a:spcPct val="100000"/>
              </a:lnSpc>
              <a:spcBef>
                <a:spcPts val="360"/>
              </a:spcBef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95640" y="47664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8C5B"/>
                </a:solidFill>
                <a:latin typeface="Arial"/>
                <a:ea typeface="DejaVu Sans"/>
              </a:rPr>
              <a:t>Итоги</a:t>
            </a:r>
            <a:endParaRPr lang="ru-RU" sz="2800" b="0" strike="noStrike" spc="-1">
              <a:latin typeface="XO Oriel"/>
            </a:endParaRPr>
          </a:p>
        </p:txBody>
      </p:sp>
      <p:pic>
        <p:nvPicPr>
          <p:cNvPr id="202" name="Содержимое 3" descr="Эмблема.png"/>
          <p:cNvPicPr/>
          <p:nvPr/>
        </p:nvPicPr>
        <p:blipFill>
          <a:blip r:embed="rId2" cstate="print"/>
          <a:stretch/>
        </p:blipFill>
        <p:spPr>
          <a:xfrm>
            <a:off x="323640" y="260640"/>
            <a:ext cx="831600" cy="855720"/>
          </a:xfrm>
          <a:prstGeom prst="rect">
            <a:avLst/>
          </a:prstGeom>
          <a:ln>
            <a:noFill/>
          </a:ln>
        </p:spPr>
      </p:pic>
      <p:pic>
        <p:nvPicPr>
          <p:cNvPr id="203" name="Picture 3"/>
          <p:cNvPicPr/>
          <p:nvPr/>
        </p:nvPicPr>
        <p:blipFill>
          <a:blip r:embed="rId3" cstate="print"/>
          <a:stretch/>
        </p:blipFill>
        <p:spPr>
          <a:xfrm>
            <a:off x="0" y="3861000"/>
            <a:ext cx="9142560" cy="2205360"/>
          </a:xfrm>
          <a:prstGeom prst="rect">
            <a:avLst/>
          </a:prstGeom>
          <a:ln w="9360">
            <a:noFill/>
          </a:ln>
        </p:spPr>
      </p:pic>
      <p:sp>
        <p:nvSpPr>
          <p:cNvPr id="204" name="CustomShape 3"/>
          <p:cNvSpPr/>
          <p:nvPr/>
        </p:nvSpPr>
        <p:spPr>
          <a:xfrm>
            <a:off x="0" y="6021360"/>
            <a:ext cx="9142560" cy="835200"/>
          </a:xfrm>
          <a:prstGeom prst="rect">
            <a:avLst/>
          </a:prstGeom>
          <a:solidFill>
            <a:srgbClr val="00593A"/>
          </a:solidFill>
          <a:ln>
            <a:solidFill>
              <a:srgbClr val="00593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6" name="Picture 3"/>
          <p:cNvPicPr/>
          <p:nvPr/>
        </p:nvPicPr>
        <p:blipFill>
          <a:blip r:embed="rId2" cstate="print"/>
          <a:stretch/>
        </p:blipFill>
        <p:spPr>
          <a:xfrm>
            <a:off x="0" y="3861000"/>
            <a:ext cx="9142560" cy="2205360"/>
          </a:xfrm>
          <a:prstGeom prst="rect">
            <a:avLst/>
          </a:prstGeom>
          <a:ln w="9360">
            <a:noFill/>
          </a:ln>
        </p:spPr>
      </p:pic>
      <p:sp>
        <p:nvSpPr>
          <p:cNvPr id="207" name="CustomShape 2"/>
          <p:cNvSpPr/>
          <p:nvPr/>
        </p:nvSpPr>
        <p:spPr>
          <a:xfrm>
            <a:off x="0" y="6021360"/>
            <a:ext cx="9142560" cy="835200"/>
          </a:xfrm>
          <a:prstGeom prst="rect">
            <a:avLst/>
          </a:prstGeom>
          <a:solidFill>
            <a:srgbClr val="00593A"/>
          </a:solidFill>
          <a:ln>
            <a:solidFill>
              <a:srgbClr val="00593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08" name="Содержимое 3" descr="Эмблема.png"/>
          <p:cNvPicPr/>
          <p:nvPr/>
        </p:nvPicPr>
        <p:blipFill>
          <a:blip r:embed="rId3" cstate="print"/>
          <a:stretch/>
        </p:blipFill>
        <p:spPr>
          <a:xfrm>
            <a:off x="323640" y="260640"/>
            <a:ext cx="831600" cy="855720"/>
          </a:xfrm>
          <a:prstGeom prst="rect">
            <a:avLst/>
          </a:prstGeom>
          <a:ln>
            <a:noFill/>
          </a:ln>
        </p:spPr>
      </p:pic>
      <p:sp>
        <p:nvSpPr>
          <p:cNvPr id="209" name="CustomShape 3"/>
          <p:cNvSpPr/>
          <p:nvPr/>
        </p:nvSpPr>
        <p:spPr>
          <a:xfrm>
            <a:off x="683640" y="2061000"/>
            <a:ext cx="7770960" cy="146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8C5B"/>
                </a:solidFill>
                <a:latin typeface="Arial"/>
                <a:ea typeface="DejaVu Sans"/>
              </a:rPr>
              <a:t>Спасибо за внимание! </a:t>
            </a:r>
            <a:r>
              <a:t/>
            </a:r>
            <a:br/>
            <a:endParaRPr lang="ru-RU" sz="3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Диаграмма 6"/>
          <p:cNvGraphicFramePr/>
          <p:nvPr/>
        </p:nvGraphicFramePr>
        <p:xfrm>
          <a:off x="539640" y="1917000"/>
          <a:ext cx="2663640" cy="253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7" name="Picture 3"/>
          <p:cNvPicPr/>
          <p:nvPr/>
        </p:nvPicPr>
        <p:blipFill>
          <a:blip r:embed="rId3" cstate="print"/>
          <a:stretch/>
        </p:blipFill>
        <p:spPr>
          <a:xfrm>
            <a:off x="720" y="4437000"/>
            <a:ext cx="9142560" cy="2205360"/>
          </a:xfrm>
          <a:prstGeom prst="rect">
            <a:avLst/>
          </a:prstGeom>
          <a:ln w="9360">
            <a:noFill/>
          </a:ln>
        </p:spPr>
      </p:pic>
      <p:sp>
        <p:nvSpPr>
          <p:cNvPr id="128" name="CustomShape 1"/>
          <p:cNvSpPr/>
          <p:nvPr/>
        </p:nvSpPr>
        <p:spPr>
          <a:xfrm>
            <a:off x="0" y="6597360"/>
            <a:ext cx="9142560" cy="259200"/>
          </a:xfrm>
          <a:prstGeom prst="rect">
            <a:avLst/>
          </a:prstGeom>
          <a:solidFill>
            <a:srgbClr val="00593A"/>
          </a:solidFill>
          <a:ln>
            <a:solidFill>
              <a:srgbClr val="00593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2"/>
          <p:cNvSpPr/>
          <p:nvPr/>
        </p:nvSpPr>
        <p:spPr>
          <a:xfrm>
            <a:off x="467640" y="26064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8C5B"/>
                </a:solidFill>
                <a:latin typeface="Arial"/>
                <a:ea typeface="DejaVu Sans"/>
              </a:rPr>
              <a:t>Структура выпуска и валового сбора сельскохозяйственной продукции </a:t>
            </a:r>
            <a:r>
              <a:rPr lang="ru-RU" sz="2200" b="1" strike="noStrike" spc="-1">
                <a:solidFill>
                  <a:srgbClr val="008C5B"/>
                </a:solidFill>
                <a:latin typeface="Arial"/>
                <a:ea typeface="DejaVu Sans"/>
              </a:rPr>
              <a:t>на 2020 год </a:t>
            </a:r>
            <a:endParaRPr lang="ru-RU" sz="2200" b="0" strike="noStrike" spc="-1">
              <a:latin typeface="XO Orie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179640" y="1556640"/>
            <a:ext cx="244764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8C5B"/>
                </a:solidFill>
                <a:latin typeface="Arial"/>
                <a:ea typeface="DejaVu Sans"/>
              </a:rPr>
              <a:t>Растениеводство – 32,5% (23,3 млрд.р.)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755640" y="4653000"/>
            <a:ext cx="244764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8C5B"/>
                </a:solidFill>
                <a:latin typeface="Arial"/>
                <a:ea typeface="DejaVu Sans"/>
              </a:rPr>
              <a:t>Животноводство – 67,5% (48,4 млрд.р.)</a:t>
            </a:r>
            <a:endParaRPr lang="ru-RU" sz="1400" b="0" strike="noStrike" spc="-1">
              <a:latin typeface="XO Oriel"/>
            </a:endParaRPr>
          </a:p>
        </p:txBody>
      </p:sp>
      <p:pic>
        <p:nvPicPr>
          <p:cNvPr id="132" name="Содержимое 3" descr="Эмблема.png"/>
          <p:cNvPicPr/>
          <p:nvPr/>
        </p:nvPicPr>
        <p:blipFill>
          <a:blip r:embed="rId4" cstate="print"/>
          <a:stretch/>
        </p:blipFill>
        <p:spPr>
          <a:xfrm>
            <a:off x="323640" y="260640"/>
            <a:ext cx="647280" cy="647280"/>
          </a:xfrm>
          <a:prstGeom prst="rect">
            <a:avLst/>
          </a:prstGeom>
          <a:ln>
            <a:noFill/>
          </a:ln>
        </p:spPr>
      </p:pic>
      <p:graphicFrame>
        <p:nvGraphicFramePr>
          <p:cNvPr id="133" name="Диаграмма 12"/>
          <p:cNvGraphicFramePr/>
          <p:nvPr/>
        </p:nvGraphicFramePr>
        <p:xfrm>
          <a:off x="3133080" y="1628640"/>
          <a:ext cx="5753880" cy="32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4" name="CustomShape 5"/>
          <p:cNvSpPr/>
          <p:nvPr/>
        </p:nvSpPr>
        <p:spPr>
          <a:xfrm flipH="1" flipV="1">
            <a:off x="898200" y="2060280"/>
            <a:ext cx="431280" cy="503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5" name="CustomShape 6"/>
          <p:cNvSpPr/>
          <p:nvPr/>
        </p:nvSpPr>
        <p:spPr>
          <a:xfrm>
            <a:off x="2051640" y="3861000"/>
            <a:ext cx="360" cy="79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6" name="CustomShape 7"/>
          <p:cNvSpPr/>
          <p:nvPr/>
        </p:nvSpPr>
        <p:spPr>
          <a:xfrm>
            <a:off x="1403640" y="3141000"/>
            <a:ext cx="12952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8C5B"/>
                </a:solidFill>
                <a:latin typeface="Arial"/>
                <a:ea typeface="DejaVu Sans"/>
              </a:rPr>
              <a:t>71,7 млрд. р</a:t>
            </a:r>
            <a:endParaRPr lang="ru-RU" sz="12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95640" y="26064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8C5B"/>
                </a:solidFill>
                <a:latin typeface="Arial"/>
                <a:ea typeface="DejaVu Sans"/>
              </a:rPr>
              <a:t>Микроперепись 2021 года </a:t>
            </a:r>
            <a:endParaRPr lang="ru-RU" sz="2800" b="0" strike="noStrike" spc="-1">
              <a:latin typeface="XO Oriel"/>
            </a:endParaRPr>
          </a:p>
        </p:txBody>
      </p:sp>
      <p:pic>
        <p:nvPicPr>
          <p:cNvPr id="138" name="Содержимое 3" descr="Эмблема.png"/>
          <p:cNvPicPr/>
          <p:nvPr/>
        </p:nvPicPr>
        <p:blipFill>
          <a:blip r:embed="rId2" cstate="print"/>
          <a:stretch/>
        </p:blipFill>
        <p:spPr>
          <a:xfrm>
            <a:off x="323640" y="260640"/>
            <a:ext cx="831600" cy="855720"/>
          </a:xfrm>
          <a:prstGeom prst="rect">
            <a:avLst/>
          </a:prstGeom>
          <a:ln>
            <a:noFill/>
          </a:ln>
        </p:spPr>
      </p:pic>
      <p:sp>
        <p:nvSpPr>
          <p:cNvPr id="139" name="CustomShape 2"/>
          <p:cNvSpPr/>
          <p:nvPr/>
        </p:nvSpPr>
        <p:spPr>
          <a:xfrm>
            <a:off x="1475640" y="1268640"/>
            <a:ext cx="62632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Сроки проведения: </a:t>
            </a: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01 августа - 30 августа 2021 года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395640" y="1989000"/>
            <a:ext cx="8423640" cy="196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1640">
              <a:lnSpc>
                <a:spcPct val="114000"/>
              </a:lnSpc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Цели:</a:t>
            </a:r>
            <a:endParaRPr lang="ru-RU" sz="1800" b="0" strike="noStrike" spc="-1">
              <a:latin typeface="XO Oriel"/>
            </a:endParaRPr>
          </a:p>
          <a:p>
            <a:pPr marL="343080" indent="-341640" algn="just">
              <a:lnSpc>
                <a:spcPct val="114000"/>
              </a:lnSpc>
              <a:buClr>
                <a:srgbClr val="E49617"/>
              </a:buClr>
              <a:buFont typeface="StarSymbol"/>
              <a:buAutoNum type="arabicParenR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Сбор объективных данных о характеристиках и структуре сельского хозяйства страны</a:t>
            </a:r>
            <a:endParaRPr lang="ru-RU" sz="1800" b="0" strike="noStrike" spc="-1">
              <a:latin typeface="XO Oriel"/>
            </a:endParaRPr>
          </a:p>
          <a:p>
            <a:pPr marL="343080" indent="-341640" algn="just">
              <a:lnSpc>
                <a:spcPct val="114000"/>
              </a:lnSpc>
              <a:buClr>
                <a:srgbClr val="E49617"/>
              </a:buClr>
              <a:buFont typeface="StarSymbol"/>
              <a:buAutoNum type="arabicParenR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Сбор информации о ресурсном потенциале сельского хозяйства</a:t>
            </a:r>
            <a:endParaRPr lang="ru-RU" sz="1800" b="0" strike="noStrike" spc="-1">
              <a:latin typeface="XO Oriel"/>
            </a:endParaRPr>
          </a:p>
          <a:p>
            <a:pPr marL="343080" indent="-341640" algn="just">
              <a:lnSpc>
                <a:spcPct val="114000"/>
              </a:lnSpc>
              <a:buClr>
                <a:srgbClr val="E49617"/>
              </a:buClr>
              <a:buFont typeface="StarSymbol"/>
              <a:buAutoNum type="arabicParenR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Совершенствование системы выборочных статистических обследований в сельскохозяйственной сфере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41" name="Picture 3"/>
          <p:cNvPicPr/>
          <p:nvPr/>
        </p:nvPicPr>
        <p:blipFill>
          <a:blip r:embed="rId3" cstate="print"/>
          <a:stretch/>
        </p:blipFill>
        <p:spPr>
          <a:xfrm>
            <a:off x="0" y="4651200"/>
            <a:ext cx="8999640" cy="2205360"/>
          </a:xfrm>
          <a:prstGeom prst="rect">
            <a:avLst/>
          </a:prstGeom>
          <a:ln w="9360">
            <a:noFill/>
          </a:ln>
        </p:spPr>
      </p:pic>
      <p:sp>
        <p:nvSpPr>
          <p:cNvPr id="142" name="CustomShape 4"/>
          <p:cNvSpPr/>
          <p:nvPr/>
        </p:nvSpPr>
        <p:spPr>
          <a:xfrm>
            <a:off x="0" y="6597360"/>
            <a:ext cx="9142560" cy="259200"/>
          </a:xfrm>
          <a:prstGeom prst="rect">
            <a:avLst/>
          </a:prstGeom>
          <a:solidFill>
            <a:srgbClr val="00593A"/>
          </a:solidFill>
          <a:ln>
            <a:solidFill>
              <a:srgbClr val="00593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8C5B"/>
                </a:solidFill>
                <a:latin typeface="Arial"/>
                <a:ea typeface="DejaVu Sans"/>
              </a:rPr>
              <a:t>Программа микропереписи</a:t>
            </a:r>
            <a:endParaRPr lang="ru-RU" sz="2800" b="0" strike="noStrike" spc="-1">
              <a:latin typeface="XO Orie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467640" y="155664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1640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Сельскохозяйственная микроперепись 2021 года:</a:t>
            </a:r>
            <a:endParaRPr lang="ru-RU" sz="1800" b="0" strike="noStrike" spc="-1">
              <a:latin typeface="XO Oriel"/>
            </a:endParaRPr>
          </a:p>
          <a:p>
            <a:pPr marL="12600" indent="-341640">
              <a:lnSpc>
                <a:spcPct val="90000"/>
              </a:lnSpc>
              <a:spcBef>
                <a:spcPts val="1001"/>
              </a:spcBef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1) Общая характеристика объекта переписи</a:t>
            </a:r>
            <a:endParaRPr lang="ru-RU" sz="1800" b="0" strike="noStrike" spc="-1">
              <a:latin typeface="XO Oriel"/>
            </a:endParaRPr>
          </a:p>
          <a:p>
            <a:pPr marL="12600" indent="-341640">
              <a:lnSpc>
                <a:spcPct val="90000"/>
              </a:lnSpc>
              <a:spcBef>
                <a:spcPts val="1001"/>
              </a:spcBef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2) Площади сельскохозяйственных культур и многолетних насаждений (по видам)</a:t>
            </a:r>
            <a:endParaRPr lang="ru-RU" sz="1800" b="0" strike="noStrike" spc="-1">
              <a:latin typeface="XO Oriel"/>
            </a:endParaRPr>
          </a:p>
          <a:p>
            <a:pPr marL="12600" indent="-341640">
              <a:lnSpc>
                <a:spcPct val="90000"/>
              </a:lnSpc>
              <a:spcBef>
                <a:spcPts val="1001"/>
              </a:spcBef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3) Поголовье сельскохозяйственных животных (по видам)</a:t>
            </a:r>
            <a:endParaRPr lang="ru-RU" sz="1800" b="0" strike="noStrike" spc="-1">
              <a:latin typeface="XO Oriel"/>
            </a:endParaRPr>
          </a:p>
          <a:p>
            <a:pPr marL="12600" indent="-341640">
              <a:lnSpc>
                <a:spcPct val="90000"/>
              </a:lnSpc>
              <a:spcBef>
                <a:spcPts val="1001"/>
              </a:spcBef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4) Производственная инфраструктура</a:t>
            </a:r>
            <a:endParaRPr lang="ru-RU" sz="1800" b="0" strike="noStrike" spc="-1">
              <a:latin typeface="XO Oriel"/>
            </a:endParaRPr>
          </a:p>
          <a:p>
            <a:pPr marL="12600" indent="-341640">
              <a:lnSpc>
                <a:spcPct val="90000"/>
              </a:lnSpc>
              <a:spcBef>
                <a:spcPts val="1001"/>
              </a:spcBef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5) Сведения о юридическом статусе сельхозорганизации</a:t>
            </a:r>
            <a:endParaRPr lang="ru-RU" sz="1800" b="0" strike="noStrike" spc="-1">
              <a:latin typeface="XO Oriel"/>
            </a:endParaRPr>
          </a:p>
          <a:p>
            <a:pPr marL="343080" indent="-341640">
              <a:lnSpc>
                <a:spcPct val="100000"/>
              </a:lnSpc>
              <a:spcBef>
                <a:spcPts val="360"/>
              </a:spcBef>
            </a:pPr>
            <a:endParaRPr lang="ru-RU" sz="1800" b="0" strike="noStrike" spc="-1">
              <a:latin typeface="XO Oriel"/>
            </a:endParaRPr>
          </a:p>
        </p:txBody>
      </p:sp>
      <p:pic>
        <p:nvPicPr>
          <p:cNvPr id="145" name="Picture 3"/>
          <p:cNvPicPr/>
          <p:nvPr/>
        </p:nvPicPr>
        <p:blipFill>
          <a:blip r:embed="rId2" cstate="print"/>
          <a:stretch/>
        </p:blipFill>
        <p:spPr>
          <a:xfrm>
            <a:off x="0" y="4221000"/>
            <a:ext cx="9142560" cy="2205360"/>
          </a:xfrm>
          <a:prstGeom prst="rect">
            <a:avLst/>
          </a:prstGeom>
          <a:ln w="9360">
            <a:noFill/>
          </a:ln>
        </p:spPr>
      </p:pic>
      <p:sp>
        <p:nvSpPr>
          <p:cNvPr id="146" name="CustomShape 3"/>
          <p:cNvSpPr/>
          <p:nvPr/>
        </p:nvSpPr>
        <p:spPr>
          <a:xfrm>
            <a:off x="0" y="6597360"/>
            <a:ext cx="9142560" cy="259200"/>
          </a:xfrm>
          <a:prstGeom prst="rect">
            <a:avLst/>
          </a:prstGeom>
          <a:solidFill>
            <a:srgbClr val="00593A"/>
          </a:solidFill>
          <a:ln>
            <a:solidFill>
              <a:srgbClr val="00593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7" name="Содержимое 3" descr="Эмблема.png"/>
          <p:cNvPicPr/>
          <p:nvPr/>
        </p:nvPicPr>
        <p:blipFill>
          <a:blip r:embed="rId3" cstate="print"/>
          <a:stretch/>
        </p:blipFill>
        <p:spPr>
          <a:xfrm>
            <a:off x="323640" y="260640"/>
            <a:ext cx="831600" cy="855720"/>
          </a:xfrm>
          <a:prstGeom prst="rect">
            <a:avLst/>
          </a:prstGeom>
          <a:ln>
            <a:noFill/>
          </a:ln>
        </p:spPr>
      </p:pic>
      <p:sp>
        <p:nvSpPr>
          <p:cNvPr id="148" name="CustomShape 4"/>
          <p:cNvSpPr/>
          <p:nvPr/>
        </p:nvSpPr>
        <p:spPr>
          <a:xfrm>
            <a:off x="0" y="6381360"/>
            <a:ext cx="9142560" cy="259200"/>
          </a:xfrm>
          <a:prstGeom prst="rect">
            <a:avLst/>
          </a:prstGeom>
          <a:solidFill>
            <a:srgbClr val="00593A"/>
          </a:solidFill>
          <a:ln>
            <a:solidFill>
              <a:srgbClr val="00593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755576" y="476672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7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3100" b="1" strike="noStrike" spc="-1" dirty="0">
                <a:solidFill>
                  <a:srgbClr val="008C5B"/>
                </a:solidFill>
                <a:latin typeface="Arial"/>
                <a:ea typeface="DejaVu Sans"/>
              </a:rPr>
              <a:t>Число объектов сельскохозяйственной </a:t>
            </a:r>
            <a:r>
              <a:rPr lang="ru-RU" sz="3100" b="1" strike="noStrike" spc="-1" dirty="0" err="1">
                <a:solidFill>
                  <a:srgbClr val="008C5B"/>
                </a:solidFill>
                <a:latin typeface="Arial"/>
                <a:ea typeface="DejaVu Sans"/>
              </a:rPr>
              <a:t>микропереписи</a:t>
            </a:r>
            <a:r>
              <a:rPr lang="ru-RU" sz="3100" b="1" strike="noStrike" spc="-1" dirty="0">
                <a:solidFill>
                  <a:srgbClr val="008C5B"/>
                </a:solidFill>
                <a:latin typeface="Arial"/>
                <a:ea typeface="DejaVu Sans"/>
              </a:rPr>
              <a:t> 2021 года по состоянию на 30.06.2021, единиц</a:t>
            </a:r>
            <a:r>
              <a:rPr dirty="0"/>
              <a:t/>
            </a:r>
            <a:br>
              <a:rPr dirty="0"/>
            </a:br>
            <a:endParaRPr lang="ru-RU" sz="3100" b="0" strike="noStrike" spc="-1" dirty="0">
              <a:latin typeface="XO Oriel"/>
            </a:endParaRPr>
          </a:p>
        </p:txBody>
      </p:sp>
      <p:pic>
        <p:nvPicPr>
          <p:cNvPr id="150" name="Содержимое 3" descr="Эмблема.png"/>
          <p:cNvPicPr/>
          <p:nvPr/>
        </p:nvPicPr>
        <p:blipFill>
          <a:blip r:embed="rId2" cstate="print"/>
          <a:stretch/>
        </p:blipFill>
        <p:spPr>
          <a:xfrm>
            <a:off x="179640" y="116640"/>
            <a:ext cx="831600" cy="855720"/>
          </a:xfrm>
          <a:prstGeom prst="rect">
            <a:avLst/>
          </a:prstGeom>
          <a:ln>
            <a:noFill/>
          </a:ln>
        </p:spPr>
      </p:pic>
      <p:sp>
        <p:nvSpPr>
          <p:cNvPr id="151" name="CustomShape 2"/>
          <p:cNvSpPr/>
          <p:nvPr/>
        </p:nvSpPr>
        <p:spPr>
          <a:xfrm>
            <a:off x="539656" y="1772840"/>
            <a:ext cx="790560" cy="79056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2" name="Содержимое 13" descr="IMG_9542.png"/>
          <p:cNvPicPr/>
          <p:nvPr/>
        </p:nvPicPr>
        <p:blipFill>
          <a:blip r:embed="rId3" cstate="print"/>
          <a:stretch/>
        </p:blipFill>
        <p:spPr>
          <a:xfrm>
            <a:off x="611656" y="1844840"/>
            <a:ext cx="646560" cy="646560"/>
          </a:xfrm>
          <a:prstGeom prst="rect">
            <a:avLst/>
          </a:prstGeom>
          <a:ln>
            <a:noFill/>
          </a:ln>
        </p:spPr>
      </p:pic>
      <p:sp>
        <p:nvSpPr>
          <p:cNvPr id="153" name="CustomShape 3"/>
          <p:cNvSpPr/>
          <p:nvPr/>
        </p:nvSpPr>
        <p:spPr>
          <a:xfrm>
            <a:off x="1475656" y="1988840"/>
            <a:ext cx="5759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2" dirty="0">
                <a:solidFill>
                  <a:srgbClr val="E49617"/>
                </a:solidFill>
                <a:latin typeface="Arial"/>
                <a:ea typeface="DejaVu Sans"/>
              </a:rPr>
              <a:t>Сельскохозяйственные организации - </a:t>
            </a:r>
            <a:r>
              <a:rPr lang="ru-RU" sz="1800" b="1" strike="noStrike" spc="-12" dirty="0">
                <a:solidFill>
                  <a:srgbClr val="008C5B"/>
                </a:solidFill>
                <a:latin typeface="Arial"/>
                <a:ea typeface="DejaVu Sans"/>
              </a:rPr>
              <a:t>429</a:t>
            </a:r>
            <a:r>
              <a:rPr lang="ru-RU" sz="1800" b="1" strike="noStrike" spc="-12" dirty="0">
                <a:solidFill>
                  <a:srgbClr val="E49617"/>
                </a:solidFill>
                <a:latin typeface="Arial"/>
                <a:ea typeface="DejaVu Sans"/>
              </a:rPr>
              <a:t> 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1475656" y="2708840"/>
            <a:ext cx="6263280" cy="76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55680" indent="-341280">
              <a:lnSpc>
                <a:spcPct val="100000"/>
              </a:lnSpc>
              <a:spcBef>
                <a:spcPts val="1001"/>
              </a:spcBef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Крестьянские (фермерские) хозяйства </a:t>
            </a:r>
            <a:endParaRPr lang="ru-RU" sz="1800" b="0" strike="noStrike" spc="-1">
              <a:latin typeface="XO Oriel"/>
            </a:endParaRPr>
          </a:p>
          <a:p>
            <a:pPr marL="355680" indent="-341280">
              <a:lnSpc>
                <a:spcPct val="100000"/>
              </a:lnSpc>
              <a:spcBef>
                <a:spcPts val="1001"/>
              </a:spcBef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и индивидуальные предприниматели - </a:t>
            </a:r>
            <a:r>
              <a:rPr lang="ru-RU" sz="1800" b="1" strike="noStrike" spc="-12">
                <a:solidFill>
                  <a:srgbClr val="008C5B"/>
                </a:solidFill>
                <a:latin typeface="Arial"/>
                <a:ea typeface="DejaVu Sans"/>
              </a:rPr>
              <a:t>857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55" name="CustomShape 5"/>
          <p:cNvSpPr/>
          <p:nvPr/>
        </p:nvSpPr>
        <p:spPr>
          <a:xfrm>
            <a:off x="539656" y="2708840"/>
            <a:ext cx="790560" cy="79056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6" name="Рисунок 10" descr="IMG_9545.png"/>
          <p:cNvPicPr/>
          <p:nvPr/>
        </p:nvPicPr>
        <p:blipFill>
          <a:blip r:embed="rId4" cstate="print"/>
          <a:stretch/>
        </p:blipFill>
        <p:spPr>
          <a:xfrm>
            <a:off x="611656" y="2780840"/>
            <a:ext cx="646560" cy="646560"/>
          </a:xfrm>
          <a:prstGeom prst="rect">
            <a:avLst/>
          </a:prstGeom>
          <a:ln>
            <a:noFill/>
          </a:ln>
        </p:spPr>
      </p:pic>
      <p:sp>
        <p:nvSpPr>
          <p:cNvPr id="157" name="CustomShape 6"/>
          <p:cNvSpPr/>
          <p:nvPr/>
        </p:nvSpPr>
        <p:spPr>
          <a:xfrm>
            <a:off x="539656" y="3644840"/>
            <a:ext cx="790560" cy="79056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7"/>
          <p:cNvSpPr/>
          <p:nvPr/>
        </p:nvSpPr>
        <p:spPr>
          <a:xfrm>
            <a:off x="1475656" y="3788840"/>
            <a:ext cx="65512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Личные подсобные и другие индивидуальные хозяйства граждан – </a:t>
            </a:r>
            <a:r>
              <a:rPr lang="ru-RU" sz="1800" b="1" strike="noStrike" spc="-12">
                <a:solidFill>
                  <a:srgbClr val="008C5B"/>
                </a:solidFill>
                <a:latin typeface="Arial"/>
                <a:ea typeface="DejaVu Sans"/>
              </a:rPr>
              <a:t>231 541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59" name="CustomShape 8"/>
          <p:cNvSpPr/>
          <p:nvPr/>
        </p:nvSpPr>
        <p:spPr>
          <a:xfrm>
            <a:off x="539656" y="4580840"/>
            <a:ext cx="790560" cy="79056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0" name="Рисунок 14" descr="IMG_9544.png"/>
          <p:cNvPicPr/>
          <p:nvPr/>
        </p:nvPicPr>
        <p:blipFill>
          <a:blip r:embed="rId5" cstate="print"/>
          <a:stretch/>
        </p:blipFill>
        <p:spPr>
          <a:xfrm>
            <a:off x="611656" y="3716840"/>
            <a:ext cx="657720" cy="637200"/>
          </a:xfrm>
          <a:prstGeom prst="rect">
            <a:avLst/>
          </a:prstGeom>
          <a:ln>
            <a:noFill/>
          </a:ln>
        </p:spPr>
      </p:pic>
      <p:pic>
        <p:nvPicPr>
          <p:cNvPr id="161" name="Рисунок 15" descr="IMG_9543.png"/>
          <p:cNvPicPr/>
          <p:nvPr/>
        </p:nvPicPr>
        <p:blipFill>
          <a:blip r:embed="rId6" cstate="print"/>
          <a:stretch/>
        </p:blipFill>
        <p:spPr>
          <a:xfrm>
            <a:off x="611656" y="4652840"/>
            <a:ext cx="646560" cy="641880"/>
          </a:xfrm>
          <a:prstGeom prst="rect">
            <a:avLst/>
          </a:prstGeom>
          <a:ln>
            <a:noFill/>
          </a:ln>
        </p:spPr>
      </p:pic>
      <p:sp>
        <p:nvSpPr>
          <p:cNvPr id="162" name="CustomShape 9"/>
          <p:cNvSpPr/>
          <p:nvPr/>
        </p:nvSpPr>
        <p:spPr>
          <a:xfrm>
            <a:off x="1475656" y="4797200"/>
            <a:ext cx="5471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Некоммерческие товарищества - </a:t>
            </a: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425</a:t>
            </a: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 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63" name="Picture 3"/>
          <p:cNvPicPr/>
          <p:nvPr/>
        </p:nvPicPr>
        <p:blipFill>
          <a:blip r:embed="rId7" cstate="print"/>
          <a:stretch/>
        </p:blipFill>
        <p:spPr>
          <a:xfrm>
            <a:off x="1440" y="5158800"/>
            <a:ext cx="9142560" cy="16992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1640" algn="just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Будут переписываться: </a:t>
            </a:r>
            <a:endParaRPr lang="ru-RU" sz="1800" b="0" strike="noStrike" spc="-1">
              <a:latin typeface="XO Oriel"/>
            </a:endParaRPr>
          </a:p>
          <a:p>
            <a:pPr marL="343080" indent="-341640" algn="just">
              <a:lnSpc>
                <a:spcPct val="100000"/>
              </a:lnSpc>
              <a:spcBef>
                <a:spcPts val="360"/>
              </a:spcBef>
              <a:buClr>
                <a:srgbClr val="E49617"/>
              </a:buClr>
              <a:buFont typeface="Arial"/>
              <a:buAutoNum type="arabicParenR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Личные подсобные и другие индивидуальные хозяйства граждан сельских населенных пунктов</a:t>
            </a:r>
            <a:endParaRPr lang="ru-RU" sz="1800" b="0" strike="noStrike" spc="-1">
              <a:latin typeface="XO Oriel"/>
            </a:endParaRPr>
          </a:p>
          <a:p>
            <a:pPr marL="343080" indent="-341640" algn="just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Не будут переписываться: </a:t>
            </a:r>
            <a:endParaRPr lang="ru-RU" sz="1800" b="0" strike="noStrike" spc="-1">
              <a:latin typeface="XO Oriel"/>
            </a:endParaRPr>
          </a:p>
          <a:p>
            <a:pPr marL="343080" indent="-341640" algn="just">
              <a:lnSpc>
                <a:spcPct val="100000"/>
              </a:lnSpc>
              <a:spcBef>
                <a:spcPts val="360"/>
              </a:spcBef>
              <a:buClr>
                <a:srgbClr val="E49617"/>
              </a:buClr>
              <a:buFont typeface="Arial"/>
              <a:buAutoNum type="arabicParenR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ЛПХ в городах и поселках городского типа </a:t>
            </a:r>
            <a:endParaRPr lang="ru-RU" sz="1800" b="0" strike="noStrike" spc="-1">
              <a:latin typeface="XO Oriel"/>
            </a:endParaRPr>
          </a:p>
          <a:p>
            <a:pPr marL="343080" indent="-341640" algn="just">
              <a:lnSpc>
                <a:spcPct val="100000"/>
              </a:lnSpc>
              <a:spcBef>
                <a:spcPts val="360"/>
              </a:spcBef>
              <a:buClr>
                <a:srgbClr val="E49617"/>
              </a:buClr>
              <a:buFont typeface="Arial"/>
              <a:buAutoNum type="arabicParenR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Хозяйства в малых сельских населенных пунктах (менее 10 домохозяйств) </a:t>
            </a:r>
            <a:endParaRPr lang="ru-RU" sz="1800" b="0" strike="noStrike" spc="-1">
              <a:latin typeface="XO Oriel"/>
            </a:endParaRPr>
          </a:p>
          <a:p>
            <a:pPr marL="343080" indent="-341640" algn="just">
              <a:lnSpc>
                <a:spcPct val="100000"/>
              </a:lnSpc>
              <a:spcBef>
                <a:spcPts val="360"/>
              </a:spcBef>
              <a:buClr>
                <a:srgbClr val="E49617"/>
              </a:buClr>
              <a:buFont typeface="Arial"/>
              <a:buAutoNum type="arabicParenR"/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Владельцы земельных участков некоммерческих товариществ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395640" y="47664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8C5B"/>
                </a:solidFill>
                <a:latin typeface="Arial"/>
                <a:ea typeface="DejaVu Sans"/>
              </a:rPr>
              <a:t>Особенности микропереписи </a:t>
            </a:r>
            <a:endParaRPr lang="ru-RU" sz="2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8C5B"/>
                </a:solidFill>
                <a:latin typeface="Arial"/>
                <a:ea typeface="DejaVu Sans"/>
              </a:rPr>
              <a:t>хозяйств населения </a:t>
            </a:r>
            <a:endParaRPr lang="ru-RU" sz="2800" b="0" strike="noStrike" spc="-1">
              <a:latin typeface="XO Oriel"/>
            </a:endParaRPr>
          </a:p>
        </p:txBody>
      </p:sp>
      <p:pic>
        <p:nvPicPr>
          <p:cNvPr id="166" name="Содержимое 3" descr="Эмблема.png"/>
          <p:cNvPicPr/>
          <p:nvPr/>
        </p:nvPicPr>
        <p:blipFill>
          <a:blip r:embed="rId3" cstate="print"/>
          <a:stretch/>
        </p:blipFill>
        <p:spPr>
          <a:xfrm>
            <a:off x="323640" y="260640"/>
            <a:ext cx="831600" cy="855720"/>
          </a:xfrm>
          <a:prstGeom prst="rect">
            <a:avLst/>
          </a:prstGeom>
          <a:ln>
            <a:noFill/>
          </a:ln>
        </p:spPr>
      </p:pic>
      <p:pic>
        <p:nvPicPr>
          <p:cNvPr id="167" name="Picture 3"/>
          <p:cNvPicPr/>
          <p:nvPr/>
        </p:nvPicPr>
        <p:blipFill>
          <a:blip r:embed="rId4" cstate="print"/>
          <a:stretch/>
        </p:blipFill>
        <p:spPr>
          <a:xfrm>
            <a:off x="0" y="5157360"/>
            <a:ext cx="9142560" cy="16992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514440" indent="-513000" algn="just">
              <a:lnSpc>
                <a:spcPct val="100000"/>
              </a:lnSpc>
              <a:spcBef>
                <a:spcPts val="360"/>
              </a:spcBef>
              <a:buClr>
                <a:srgbClr val="008C5B"/>
              </a:buClr>
              <a:buFont typeface="Arial"/>
              <a:buAutoNum type="arabicParenR"/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478</a:t>
            </a: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 человек</a:t>
            </a:r>
            <a:endParaRPr lang="ru-RU" sz="1800" b="0" strike="noStrike" spc="-1">
              <a:latin typeface="XO Oriel"/>
            </a:endParaRPr>
          </a:p>
          <a:p>
            <a:pPr marL="514440" indent="-513000" algn="just">
              <a:lnSpc>
                <a:spcPct val="100000"/>
              </a:lnSpc>
              <a:spcBef>
                <a:spcPts val="360"/>
              </a:spcBef>
              <a:buClr>
                <a:srgbClr val="008C5B"/>
              </a:buClr>
              <a:buFont typeface="Arial"/>
              <a:buAutoNum type="arabicParenR"/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480</a:t>
            </a: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 респондентов в месяц – средняя норма переписчика </a:t>
            </a:r>
            <a:endParaRPr lang="ru-RU" sz="1800" b="0" strike="noStrike" spc="-1">
              <a:latin typeface="XO Oriel"/>
            </a:endParaRPr>
          </a:p>
          <a:p>
            <a:pPr marL="514440" indent="-513000" algn="just">
              <a:lnSpc>
                <a:spcPct val="100000"/>
              </a:lnSpc>
              <a:spcBef>
                <a:spcPts val="360"/>
              </a:spcBef>
              <a:buClr>
                <a:srgbClr val="008C5B"/>
              </a:buClr>
              <a:buFont typeface="Arial"/>
              <a:buAutoNum type="arabicParenR"/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18 000 </a:t>
            </a: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рублей - размер вознаграждения </a:t>
            </a:r>
            <a:endParaRPr lang="ru-RU" sz="1800" b="0" strike="noStrike" spc="-1">
              <a:latin typeface="XO Oriel"/>
            </a:endParaRPr>
          </a:p>
          <a:p>
            <a:pPr marL="514440" indent="-513000" algn="just">
              <a:lnSpc>
                <a:spcPct val="100000"/>
              </a:lnSpc>
              <a:spcBef>
                <a:spcPts val="360"/>
              </a:spcBef>
              <a:buClr>
                <a:srgbClr val="008C5B"/>
              </a:buClr>
              <a:buFont typeface="Arial"/>
              <a:buAutoNum type="arabicParenR"/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29-31</a:t>
            </a: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 июля – обучение персонала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395640" y="47664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8C5B"/>
                </a:solidFill>
                <a:latin typeface="Arial"/>
                <a:ea typeface="DejaVu Sans"/>
              </a:rPr>
              <a:t>Переписчики </a:t>
            </a:r>
            <a:endParaRPr lang="ru-RU" sz="2800" b="0" strike="noStrike" spc="-1">
              <a:latin typeface="XO Oriel"/>
            </a:endParaRPr>
          </a:p>
        </p:txBody>
      </p:sp>
      <p:pic>
        <p:nvPicPr>
          <p:cNvPr id="170" name="Содержимое 3" descr="Эмблема.png"/>
          <p:cNvPicPr/>
          <p:nvPr/>
        </p:nvPicPr>
        <p:blipFill>
          <a:blip r:embed="rId2" cstate="print"/>
          <a:stretch/>
        </p:blipFill>
        <p:spPr>
          <a:xfrm>
            <a:off x="323640" y="260640"/>
            <a:ext cx="831600" cy="855720"/>
          </a:xfrm>
          <a:prstGeom prst="rect">
            <a:avLst/>
          </a:prstGeom>
          <a:ln>
            <a:noFill/>
          </a:ln>
        </p:spPr>
      </p:pic>
      <p:pic>
        <p:nvPicPr>
          <p:cNvPr id="171" name="Picture 3"/>
          <p:cNvPicPr/>
          <p:nvPr/>
        </p:nvPicPr>
        <p:blipFill>
          <a:blip r:embed="rId3" cstate="print"/>
          <a:stretch/>
        </p:blipFill>
        <p:spPr>
          <a:xfrm>
            <a:off x="0" y="5157360"/>
            <a:ext cx="9142560" cy="1699920"/>
          </a:xfrm>
          <a:prstGeom prst="rect">
            <a:avLst/>
          </a:prstGeom>
          <a:ln w="9360">
            <a:noFill/>
          </a:ln>
        </p:spPr>
      </p:pic>
      <p:sp>
        <p:nvSpPr>
          <p:cNvPr id="172" name="CustomShape 3"/>
          <p:cNvSpPr/>
          <p:nvPr/>
        </p:nvSpPr>
        <p:spPr>
          <a:xfrm>
            <a:off x="3911760" y="3141000"/>
            <a:ext cx="2602800" cy="251892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3" name="Рисунок 7" descr="IMG_9547.png"/>
          <p:cNvPicPr/>
          <p:nvPr/>
        </p:nvPicPr>
        <p:blipFill>
          <a:blip r:embed="rId4" cstate="print"/>
          <a:stretch/>
        </p:blipFill>
        <p:spPr>
          <a:xfrm>
            <a:off x="4068000" y="3285000"/>
            <a:ext cx="2302920" cy="223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395640" y="288000"/>
            <a:ext cx="8228160" cy="10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8C5B"/>
                </a:solidFill>
                <a:latin typeface="Arial"/>
                <a:ea typeface="DejaVu Sans"/>
              </a:rPr>
              <a:t>Как переписываем </a:t>
            </a:r>
            <a:endParaRPr lang="ru-RU" sz="2800" b="0" strike="noStrike" spc="-1">
              <a:latin typeface="XO Orie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251640" y="1297080"/>
            <a:ext cx="790560" cy="79056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6" name="Содержимое 13" descr="IMG_9542.png"/>
          <p:cNvPicPr/>
          <p:nvPr/>
        </p:nvPicPr>
        <p:blipFill>
          <a:blip r:embed="rId2" cstate="print"/>
          <a:stretch/>
        </p:blipFill>
        <p:spPr>
          <a:xfrm>
            <a:off x="323640" y="1369080"/>
            <a:ext cx="646560" cy="646560"/>
          </a:xfrm>
          <a:prstGeom prst="rect">
            <a:avLst/>
          </a:prstGeom>
          <a:ln>
            <a:noFill/>
          </a:ln>
        </p:spPr>
      </p:pic>
      <p:sp>
        <p:nvSpPr>
          <p:cNvPr id="177" name="CustomShape 3"/>
          <p:cNvSpPr/>
          <p:nvPr/>
        </p:nvSpPr>
        <p:spPr>
          <a:xfrm>
            <a:off x="1115640" y="1377720"/>
            <a:ext cx="2878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Сельскохозяйственные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организации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4932000" y="1297080"/>
            <a:ext cx="790560" cy="79056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9" name="Рисунок 9" descr="IMG_9545.png"/>
          <p:cNvPicPr/>
          <p:nvPr/>
        </p:nvPicPr>
        <p:blipFill>
          <a:blip r:embed="rId3" cstate="print"/>
          <a:stretch/>
        </p:blipFill>
        <p:spPr>
          <a:xfrm>
            <a:off x="5004000" y="1369080"/>
            <a:ext cx="646560" cy="646560"/>
          </a:xfrm>
          <a:prstGeom prst="rect">
            <a:avLst/>
          </a:prstGeom>
          <a:ln>
            <a:noFill/>
          </a:ln>
        </p:spPr>
      </p:pic>
      <p:sp>
        <p:nvSpPr>
          <p:cNvPr id="180" name="CustomShape 5"/>
          <p:cNvSpPr/>
          <p:nvPr/>
        </p:nvSpPr>
        <p:spPr>
          <a:xfrm>
            <a:off x="217080" y="3168000"/>
            <a:ext cx="790560" cy="79056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6"/>
          <p:cNvSpPr/>
          <p:nvPr/>
        </p:nvSpPr>
        <p:spPr>
          <a:xfrm>
            <a:off x="1115640" y="3240000"/>
            <a:ext cx="3526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Фермеры и индивидуальные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предприниматели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82" name="CustomShape 7"/>
          <p:cNvSpPr/>
          <p:nvPr/>
        </p:nvSpPr>
        <p:spPr>
          <a:xfrm>
            <a:off x="4932000" y="3169080"/>
            <a:ext cx="790560" cy="790560"/>
          </a:xfrm>
          <a:prstGeom prst="ellipse">
            <a:avLst/>
          </a:prstGeom>
          <a:solidFill>
            <a:srgbClr val="008C5B"/>
          </a:solidFill>
          <a:ln w="38160">
            <a:solidFill>
              <a:srgbClr val="E4961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3" name="Рисунок 13" descr="IMG_9544.png"/>
          <p:cNvPicPr/>
          <p:nvPr/>
        </p:nvPicPr>
        <p:blipFill>
          <a:blip r:embed="rId4" cstate="print"/>
          <a:stretch/>
        </p:blipFill>
        <p:spPr>
          <a:xfrm>
            <a:off x="288000" y="3250440"/>
            <a:ext cx="657720" cy="637200"/>
          </a:xfrm>
          <a:prstGeom prst="rect">
            <a:avLst/>
          </a:prstGeom>
          <a:ln>
            <a:noFill/>
          </a:ln>
        </p:spPr>
      </p:pic>
      <p:pic>
        <p:nvPicPr>
          <p:cNvPr id="184" name="Рисунок 14" descr="IMG_9543.png"/>
          <p:cNvPicPr/>
          <p:nvPr/>
        </p:nvPicPr>
        <p:blipFill>
          <a:blip r:embed="rId5" cstate="print"/>
          <a:stretch/>
        </p:blipFill>
        <p:spPr>
          <a:xfrm>
            <a:off x="5004000" y="3245760"/>
            <a:ext cx="646560" cy="641880"/>
          </a:xfrm>
          <a:prstGeom prst="rect">
            <a:avLst/>
          </a:prstGeom>
          <a:ln>
            <a:noFill/>
          </a:ln>
        </p:spPr>
      </p:pic>
      <p:sp>
        <p:nvSpPr>
          <p:cNvPr id="185" name="CustomShape 8"/>
          <p:cNvSpPr/>
          <p:nvPr/>
        </p:nvSpPr>
        <p:spPr>
          <a:xfrm>
            <a:off x="5815800" y="3249720"/>
            <a:ext cx="2302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Некоммерческие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товарищества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86" name="CustomShape 9"/>
          <p:cNvSpPr/>
          <p:nvPr/>
        </p:nvSpPr>
        <p:spPr>
          <a:xfrm>
            <a:off x="5796000" y="1289160"/>
            <a:ext cx="287892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Личные </a:t>
            </a:r>
            <a:r>
              <a:rPr lang="ru-RU" sz="1800" b="1" strike="noStrike" spc="-1">
                <a:solidFill>
                  <a:srgbClr val="E49617"/>
                </a:solidFill>
                <a:latin typeface="Arial"/>
                <a:ea typeface="DejaVu Sans"/>
              </a:rPr>
              <a:t>подсобные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хозяйства в сельских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2">
                <a:solidFill>
                  <a:srgbClr val="E49617"/>
                </a:solidFill>
                <a:latin typeface="Arial"/>
                <a:ea typeface="DejaVu Sans"/>
              </a:rPr>
              <a:t>населенных пунктах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87" name="CustomShape 10"/>
          <p:cNvSpPr/>
          <p:nvPr/>
        </p:nvSpPr>
        <p:spPr>
          <a:xfrm>
            <a:off x="251640" y="2255400"/>
            <a:ext cx="424692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Web-сбор, самостоятельное заполнение форм на сайте Росстата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88" name="CustomShape 11"/>
          <p:cNvSpPr/>
          <p:nvPr/>
        </p:nvSpPr>
        <p:spPr>
          <a:xfrm>
            <a:off x="4895640" y="2255400"/>
            <a:ext cx="424692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Опрос респондентов переписчиками, использование планшетов для сбора данных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89" name="CustomShape 12"/>
          <p:cNvSpPr/>
          <p:nvPr/>
        </p:nvSpPr>
        <p:spPr>
          <a:xfrm>
            <a:off x="323640" y="4055400"/>
            <a:ext cx="424692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Web-сбор, самостоятельное заполнение форм на сайте Росстата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90" name="CustomShape 13"/>
          <p:cNvSpPr/>
          <p:nvPr/>
        </p:nvSpPr>
        <p:spPr>
          <a:xfrm>
            <a:off x="4680000" y="4032000"/>
            <a:ext cx="424692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8C5B"/>
                </a:solidFill>
                <a:latin typeface="Arial"/>
                <a:ea typeface="DejaVu Sans"/>
              </a:rPr>
              <a:t>Опрос переписчиками уполномоченных представителей товариществ, использование планшетов для сбора данных 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91" name="Содержимое 3" descr="Эмблема.png"/>
          <p:cNvPicPr/>
          <p:nvPr/>
        </p:nvPicPr>
        <p:blipFill>
          <a:blip r:embed="rId6" cstate="print"/>
          <a:stretch/>
        </p:blipFill>
        <p:spPr>
          <a:xfrm>
            <a:off x="323640" y="260640"/>
            <a:ext cx="831600" cy="855720"/>
          </a:xfrm>
          <a:prstGeom prst="rect">
            <a:avLst/>
          </a:prstGeom>
          <a:ln>
            <a:noFill/>
          </a:ln>
        </p:spPr>
      </p:pic>
      <p:pic>
        <p:nvPicPr>
          <p:cNvPr id="192" name="Picture 3"/>
          <p:cNvPicPr/>
          <p:nvPr/>
        </p:nvPicPr>
        <p:blipFill>
          <a:blip r:embed="rId7" cstate="print"/>
          <a:stretch/>
        </p:blipFill>
        <p:spPr>
          <a:xfrm>
            <a:off x="360" y="5157720"/>
            <a:ext cx="9142560" cy="16999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500034" y="-142900"/>
            <a:ext cx="8143932" cy="7858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8C5B"/>
                </a:solidFill>
                <a:latin typeface="Arial"/>
                <a:ea typeface="DejaVu Sans"/>
              </a:rPr>
              <a:t>Краткая форма отчета по обследованным хозяйствам</a:t>
            </a:r>
            <a:r>
              <a:rPr lang="ru-RU" sz="2000" b="1" strike="noStrike" spc="-1" dirty="0">
                <a:solidFill>
                  <a:srgbClr val="008C5B"/>
                </a:solidFill>
                <a:latin typeface="Arial"/>
                <a:ea typeface="DejaVu Sans"/>
              </a:rPr>
              <a:t> </a:t>
            </a:r>
            <a:endParaRPr lang="ru-RU" sz="2000" b="1" strike="noStrike" spc="-1" dirty="0" smtClean="0">
              <a:solidFill>
                <a:srgbClr val="008C5B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 smtClean="0">
                <a:solidFill>
                  <a:srgbClr val="008C5B"/>
                </a:solidFill>
                <a:latin typeface="Arial"/>
                <a:ea typeface="DejaVu Sans"/>
              </a:rPr>
              <a:t>по </a:t>
            </a:r>
            <a:r>
              <a:rPr lang="ru-RU" b="1" strike="noStrike" spc="-1" dirty="0">
                <a:solidFill>
                  <a:srgbClr val="008C5B"/>
                </a:solidFill>
                <a:latin typeface="Arial"/>
                <a:ea typeface="DejaVu Sans"/>
              </a:rPr>
              <a:t>состоянию на </a:t>
            </a:r>
            <a:r>
              <a:rPr lang="ru-RU" b="1" strike="noStrike" spc="-1" dirty="0" smtClean="0">
                <a:solidFill>
                  <a:srgbClr val="008C5B"/>
                </a:solidFill>
                <a:latin typeface="Arial"/>
                <a:ea typeface="DejaVu Sans"/>
              </a:rPr>
              <a:t>09.08.2021</a:t>
            </a:r>
            <a:endParaRPr lang="ru-RU" b="0" strike="noStrike" spc="-1" dirty="0">
              <a:latin typeface="XO Orie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571480"/>
          <a:ext cx="8001056" cy="6072220"/>
        </p:xfrm>
        <a:graphic>
          <a:graphicData uri="http://schemas.openxmlformats.org/drawingml/2006/table">
            <a:tbl>
              <a:tblPr/>
              <a:tblGrid>
                <a:gridCol w="2357454"/>
                <a:gridCol w="1357322"/>
                <a:gridCol w="1357322"/>
                <a:gridCol w="1428760"/>
                <a:gridCol w="1500198"/>
              </a:tblGrid>
              <a:tr h="17665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ЛПХ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Times New Roman"/>
                        </a:rPr>
                        <a:t>% выполнения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Times New Roman"/>
                        </a:rPr>
                        <a:t>Обследовано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Отказалось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Удмуртская Республика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231536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34,26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78 421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910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Алнашский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7314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31,77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2 297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Балезинский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13215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35,64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4 687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Вавожский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6722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36,48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2 451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Calibri"/>
                          <a:ea typeface="Times New Roman"/>
                          <a:cs typeface="Times New Roman"/>
                        </a:rPr>
                        <a:t>Воткинский</a:t>
                      </a:r>
                      <a:r>
                        <a:rPr lang="ru-RU" sz="1050" b="1" dirty="0">
                          <a:latin typeface="Calibri"/>
                          <a:ea typeface="Times New Roman"/>
                          <a:cs typeface="Times New Roman"/>
                        </a:rPr>
                        <a:t> муниципальный район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10442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36,24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3 731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Глазовский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9605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45,69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4 270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119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Граховский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3992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29,28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1 146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Дебесский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5247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53,69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2 817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364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Завьяловский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42069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28,84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11 925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209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Игринский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14058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33,64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4 597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132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Камбарский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3432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30,77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1 056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Каракулинский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5561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38,14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2 111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Кезский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9399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33,25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3 075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Кизнерский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8650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38,87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3 362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Киясовский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4964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35,80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1 774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Красногорский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4326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19,90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861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364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Малопургинский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13024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26,36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3 432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Можгинский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10365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29,63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3 071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364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Сарапульский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9029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45,72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4 014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Селтинский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4939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30,71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1 513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Сюмсинский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5779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34,80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2 004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Увинский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12162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33,95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4 116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Шарканский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7469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31,17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2 322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Юкаменский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3854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59,83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2 294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  <a:tr h="364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Times New Roman"/>
                          <a:cs typeface="Times New Roman"/>
                        </a:rPr>
                        <a:t>Якшур-Бодьинский муниципальный район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9346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33,36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3 025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93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Calibri"/>
                          <a:ea typeface="Times New Roman"/>
                          <a:cs typeface="Times New Roman"/>
                        </a:rPr>
                        <a:t>Ярский</a:t>
                      </a:r>
                      <a:r>
                        <a:rPr lang="ru-RU" sz="1050" b="1" dirty="0">
                          <a:latin typeface="Calibri"/>
                          <a:ea typeface="Times New Roman"/>
                          <a:cs typeface="Times New Roman"/>
                        </a:rPr>
                        <a:t> муниципальный район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6573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37,73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2 470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9851" marR="49851" marT="0" marB="0">
                    <a:lnL>
                      <a:noFill/>
                    </a:lnL>
                    <a:lnR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D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D1"/>
                    </a:solidFill>
                  </a:tcPr>
                </a:tc>
              </a:tr>
            </a:tbl>
          </a:graphicData>
        </a:graphic>
      </p:graphicFrame>
      <p:pic>
        <p:nvPicPr>
          <p:cNvPr id="193" name="Содержимое 3" descr="Эмблема.png"/>
          <p:cNvPicPr/>
          <p:nvPr/>
        </p:nvPicPr>
        <p:blipFill>
          <a:blip r:embed="rId2" cstate="print"/>
          <a:stretch/>
        </p:blipFill>
        <p:spPr>
          <a:xfrm>
            <a:off x="214282" y="142852"/>
            <a:ext cx="785818" cy="7143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554</Words>
  <Application>Microsoft Office PowerPoint</Application>
  <PresentationFormat>Экран (4:3)</PresentationFormat>
  <Paragraphs>201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СЕЛЬСКОХОЗЯЙСТВЕННАЯ МИКРОПЕРЕПИСЬ 2021</dc:title>
  <dc:creator>P18_SHMP3</dc:creator>
  <cp:lastModifiedBy>p18_shklyaevaeg</cp:lastModifiedBy>
  <cp:revision>68</cp:revision>
  <dcterms:created xsi:type="dcterms:W3CDTF">2021-08-02T09:46:17Z</dcterms:created>
  <dcterms:modified xsi:type="dcterms:W3CDTF">2021-08-10T07:23:36Z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